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425" r:id="rId3"/>
    <p:sldId id="256" r:id="rId4"/>
    <p:sldId id="461" r:id="rId5"/>
    <p:sldId id="353" r:id="rId6"/>
    <p:sldId id="302" r:id="rId8"/>
    <p:sldId id="334" r:id="rId9"/>
    <p:sldId id="323" r:id="rId10"/>
    <p:sldId id="345" r:id="rId11"/>
    <p:sldId id="346" r:id="rId12"/>
    <p:sldId id="347" r:id="rId13"/>
    <p:sldId id="348" r:id="rId14"/>
    <p:sldId id="349" r:id="rId15"/>
    <p:sldId id="351" r:id="rId16"/>
    <p:sldId id="352" r:id="rId17"/>
    <p:sldId id="388" r:id="rId18"/>
    <p:sldId id="394" r:id="rId19"/>
    <p:sldId id="395" r:id="rId20"/>
    <p:sldId id="411" r:id="rId21"/>
    <p:sldId id="397" r:id="rId22"/>
    <p:sldId id="357" r:id="rId23"/>
    <p:sldId id="365" r:id="rId24"/>
    <p:sldId id="358" r:id="rId25"/>
    <p:sldId id="360" r:id="rId26"/>
    <p:sldId id="361" r:id="rId27"/>
    <p:sldId id="366" r:id="rId28"/>
    <p:sldId id="35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926" autoAdjust="0"/>
  </p:normalViewPr>
  <p:slideViewPr>
    <p:cSldViewPr snapToGrid="0">
      <p:cViewPr>
        <p:scale>
          <a:sx n="75" d="100"/>
          <a:sy n="75" d="100"/>
        </p:scale>
        <p:origin x="288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041C8-E7B8-406A-A41A-0BFF45D8CC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1496D-1796-440E-B409-F18B29211F4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1496D-1796-440E-B409-F18B29211F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1496D-1796-440E-B409-F18B29211F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FF1D-D530-468C-BDAF-DC1BEFB236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10D96-58F5-49DD-BBE0-90998B00D0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FF1D-D530-468C-BDAF-DC1BEFB236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10D96-58F5-49DD-BBE0-90998B00D0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FF1D-D530-468C-BDAF-DC1BEFB236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10D96-58F5-49DD-BBE0-90998B00D0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FF1D-D530-468C-BDAF-DC1BEFB236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10D96-58F5-49DD-BBE0-90998B00D04B}" type="slidenum">
              <a:rPr lang="zh-CN" altLang="en-US" smtClean="0"/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FF1D-D530-468C-BDAF-DC1BEFB236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10D96-58F5-49DD-BBE0-90998B00D0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FF1D-D530-468C-BDAF-DC1BEFB236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10D96-58F5-49DD-BBE0-90998B00D0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FF1D-D530-468C-BDAF-DC1BEFB236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10D96-58F5-49DD-BBE0-90998B00D0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FF1D-D530-468C-BDAF-DC1BEFB236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10D96-58F5-49DD-BBE0-90998B00D0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FF1D-D530-468C-BDAF-DC1BEFB236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10D96-58F5-49DD-BBE0-90998B00D0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FF1D-D530-468C-BDAF-DC1BEFB236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10D96-58F5-49DD-BBE0-90998B00D0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FF1D-D530-468C-BDAF-DC1BEFB236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10D96-58F5-49DD-BBE0-90998B00D0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FF1D-D530-468C-BDAF-DC1BEFB236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10D96-58F5-49DD-BBE0-90998B00D0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FF1D-D530-468C-BDAF-DC1BEFB236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10D96-58F5-49DD-BBE0-90998B00D0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FF1D-D530-468C-BDAF-DC1BEFB236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10D96-58F5-49DD-BBE0-90998B00D0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FF1D-D530-468C-BDAF-DC1BEFB236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10D96-58F5-49DD-BBE0-90998B00D0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FF1D-D530-468C-BDAF-DC1BEFB236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10D96-58F5-49DD-BBE0-90998B00D0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FF1D-D530-468C-BDAF-DC1BEFB236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10D96-58F5-49DD-BBE0-90998B00D0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F9FFF1D-D530-468C-BDAF-DC1BEFB236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10D96-58F5-49DD-BBE0-90998B00D04B}" type="slidenum">
              <a:rPr lang="zh-CN" altLang="en-US" smtClean="0"/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8.e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7.emf"/><Relationship Id="rId1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7840" y="166370"/>
            <a:ext cx="8013065" cy="1640840"/>
          </a:xfrm>
        </p:spPr>
        <p:txBody>
          <a:bodyPr/>
          <a:lstStyle/>
          <a:p>
            <a:r>
              <a:rPr lang="zh-CN" altLang="en-US" dirty="0"/>
              <a:t>个人介绍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14400" y="5747385"/>
            <a:ext cx="34785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添加好友请备注：</a:t>
            </a:r>
            <a:endParaRPr lang="zh-CN" altLang="en-US"/>
          </a:p>
          <a:p>
            <a:r>
              <a:rPr lang="zh-CN" altLang="en-US"/>
              <a:t>称呼 地点 身份 </a:t>
            </a:r>
            <a:endParaRPr lang="zh-CN" altLang="en-US"/>
          </a:p>
          <a:p>
            <a:r>
              <a:rPr lang="zh-CN" altLang="en-US"/>
              <a:t>做无人机哪个方向哪一块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81270" y="1912620"/>
            <a:ext cx="727265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pitchFamily="18" charset="0"/>
              </a:rPr>
              <a:t>Better    | gen_better@163.com</a:t>
            </a:r>
            <a:endParaRPr lang="en-US" altLang="zh-CN" sz="2400">
              <a:latin typeface="Times New Roman" panose="02020603050405020304" pitchFamily="18" charset="0"/>
            </a:endParaRPr>
          </a:p>
          <a:p>
            <a:endParaRPr lang="en-US" altLang="zh-CN" sz="2400">
              <a:latin typeface="Times New Roman" panose="02020603050405020304" pitchFamily="18" charset="0"/>
            </a:endParaRPr>
          </a:p>
          <a:p>
            <a:r>
              <a:rPr lang="en-US" altLang="zh-CN" sz="2400">
                <a:latin typeface="Consolas" panose="020B0609020204030204" charset="0"/>
              </a:rPr>
              <a:t>--</a:t>
            </a:r>
            <a:r>
              <a:rPr lang="zh-CN" altLang="en-US" sz="2400">
                <a:latin typeface="Consolas" panose="020B0609020204030204" charset="0"/>
              </a:rPr>
              <a:t>在等待的日子里，刻苦学习谦卑做人，</a:t>
            </a:r>
            <a:endParaRPr lang="zh-CN" altLang="en-US" sz="2400">
              <a:latin typeface="Consolas" panose="020B0609020204030204" charset="0"/>
            </a:endParaRPr>
          </a:p>
          <a:p>
            <a:r>
              <a:rPr lang="zh-CN" altLang="en-US" sz="2400">
                <a:latin typeface="Consolas" panose="020B0609020204030204" charset="0"/>
              </a:rPr>
              <a:t>  养的根深日后才能枝叶茂盛。</a:t>
            </a:r>
            <a:endParaRPr lang="zh-CN" altLang="en-US" sz="2400">
              <a:latin typeface="Consolas" panose="020B0609020204030204" charset="0"/>
            </a:endParaRPr>
          </a:p>
          <a:p>
            <a:endParaRPr lang="zh-CN" altLang="en-US" sz="2400">
              <a:latin typeface="Consolas" panose="020B0609020204030204" charset="0"/>
            </a:endParaRPr>
          </a:p>
          <a:p>
            <a:r>
              <a:rPr lang="en-US" altLang="zh-CN" sz="2400">
                <a:latin typeface="Consolas" panose="020B0609020204030204" charset="0"/>
              </a:rPr>
              <a:t>--</a:t>
            </a:r>
            <a:r>
              <a:rPr lang="zh-CN" altLang="en-US" sz="2400">
                <a:latin typeface="Consolas" panose="020B0609020204030204" charset="0"/>
              </a:rPr>
              <a:t>与人为善，合作共赢</a:t>
            </a:r>
            <a:endParaRPr lang="zh-CN" altLang="en-US" sz="2400">
              <a:latin typeface="Consolas" panose="020B0609020204030204" charset="0"/>
            </a:endParaRPr>
          </a:p>
          <a:p>
            <a:endParaRPr lang="en-US" altLang="zh-CN" sz="2400">
              <a:latin typeface="Consolas" panose="020B0609020204030204" charset="0"/>
            </a:endParaRPr>
          </a:p>
          <a:p>
            <a:r>
              <a:rPr lang="en-US" altLang="zh-CN" sz="2400">
                <a:latin typeface="Consolas" panose="020B0609020204030204" charset="0"/>
              </a:rPr>
              <a:t>--</a:t>
            </a:r>
            <a:r>
              <a:rPr lang="zh-CN" altLang="en-US" sz="2400">
                <a:latin typeface="Consolas" panose="020B0609020204030204" charset="0"/>
              </a:rPr>
              <a:t>无人机算法工程师</a:t>
            </a:r>
            <a:endParaRPr lang="zh-CN" altLang="en-US" sz="2400">
              <a:latin typeface="Consolas" panose="020B0609020204030204" charset="0"/>
            </a:endParaRPr>
          </a:p>
          <a:p>
            <a:endParaRPr lang="en-US" altLang="zh-CN" sz="2400">
              <a:latin typeface="Consolas" panose="020B0609020204030204" charset="0"/>
            </a:endParaRPr>
          </a:p>
          <a:p>
            <a:r>
              <a:rPr lang="en-US" altLang="zh-CN" sz="2400">
                <a:latin typeface="Consolas" panose="020B0609020204030204" charset="0"/>
              </a:rPr>
              <a:t>--PX4</a:t>
            </a:r>
            <a:r>
              <a:rPr lang="zh-CN" altLang="en-US" sz="2400">
                <a:latin typeface="Consolas" panose="020B0609020204030204" charset="0"/>
              </a:rPr>
              <a:t>功能应用开发</a:t>
            </a:r>
            <a:endParaRPr lang="zh-CN" altLang="en-US" sz="2400">
              <a:latin typeface="Consolas" panose="020B0609020204030204" charset="0"/>
            </a:endParaRPr>
          </a:p>
        </p:txBody>
      </p:sp>
      <p:pic>
        <p:nvPicPr>
          <p:cNvPr id="6" name="图片 5" descr="mmqrcode15260492101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230" y="1807210"/>
            <a:ext cx="3316605" cy="331660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4045" y="243205"/>
            <a:ext cx="6186170" cy="1102360"/>
          </a:xfrm>
        </p:spPr>
        <p:txBody>
          <a:bodyPr/>
          <a:p>
            <a:r>
              <a:rPr lang="zh-CN" altLang="en-US" sz="3200" dirty="0" smtClean="0"/>
              <a:t>一</a:t>
            </a:r>
            <a:r>
              <a:rPr lang="en-US" altLang="zh-CN" sz="3200" dirty="0" smtClean="0"/>
              <a:t>. PX4</a:t>
            </a:r>
            <a:r>
              <a:rPr lang="zh-CN" altLang="en-US" sz="3200" dirty="0" smtClean="0"/>
              <a:t>介绍 </a:t>
            </a:r>
            <a:r>
              <a:rPr lang="en-US" altLang="zh-CN" sz="3200" dirty="0" smtClean="0"/>
              <a:t>-- 6. Pixhawk</a:t>
            </a:r>
            <a:r>
              <a:rPr lang="zh-CN" altLang="en-US" sz="3200" dirty="0" smtClean="0"/>
              <a:t>装机图</a:t>
            </a:r>
            <a:br>
              <a:rPr lang="zh-CN" altLang="en-US" dirty="0" smtClean="0"/>
            </a:br>
            <a:br>
              <a:rPr lang="zh-CN" altLang="en-US" dirty="0" smtClean="0"/>
            </a:br>
            <a:endParaRPr lang="zh-CN" altLang="en-US" dirty="0" smtClean="0"/>
          </a:p>
        </p:txBody>
      </p:sp>
      <p:pic>
        <p:nvPicPr>
          <p:cNvPr id="4" name="图片 3" descr="3、装机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600" y="928370"/>
            <a:ext cx="4358005" cy="58153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74665" y="1036320"/>
            <a:ext cx="596011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、传感器模块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、主控模块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、动力模块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、电源模块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、通信模块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4045" y="243205"/>
            <a:ext cx="7491730" cy="1102360"/>
          </a:xfrm>
        </p:spPr>
        <p:txBody>
          <a:bodyPr/>
          <a:p>
            <a:r>
              <a:rPr lang="zh-CN" altLang="en-US" sz="3200" dirty="0" smtClean="0"/>
              <a:t>一</a:t>
            </a:r>
            <a:r>
              <a:rPr lang="en-US" altLang="zh-CN" sz="3200" dirty="0" smtClean="0"/>
              <a:t>. PX4</a:t>
            </a:r>
            <a:r>
              <a:rPr lang="zh-CN" altLang="en-US" sz="3200" dirty="0" smtClean="0"/>
              <a:t>介绍 </a:t>
            </a:r>
            <a:r>
              <a:rPr lang="en-US" altLang="zh-CN" sz="3200" dirty="0" smtClean="0"/>
              <a:t>--  7. PX4</a:t>
            </a:r>
            <a:r>
              <a:rPr lang="zh-CN" altLang="en-US" sz="3200" dirty="0" smtClean="0"/>
              <a:t>分层和飞行模式</a:t>
            </a:r>
            <a:br>
              <a:rPr lang="zh-CN" altLang="en-US" dirty="0" smtClean="0"/>
            </a:br>
            <a:br>
              <a:rPr lang="zh-CN" altLang="en-US" dirty="0" smtClean="0"/>
            </a:br>
            <a:endParaRPr lang="zh-CN" altLang="en-US" dirty="0" smtClean="0"/>
          </a:p>
        </p:txBody>
      </p:sp>
      <p:graphicFrame>
        <p:nvGraphicFramePr>
          <p:cNvPr id="7" name="对象 6"/>
          <p:cNvGraphicFramePr/>
          <p:nvPr/>
        </p:nvGraphicFramePr>
        <p:xfrm>
          <a:off x="5386705" y="1168400"/>
          <a:ext cx="6143625" cy="5358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8216900" imgH="7175500" progId="Visio.Drawing.15">
                  <p:embed/>
                </p:oleObj>
              </mc:Choice>
              <mc:Fallback>
                <p:oleObj name="" r:id="rId1" imgW="8216900" imgH="7175500" progId="Visio.Drawing.15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86705" y="1168400"/>
                        <a:ext cx="6143625" cy="5358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2843530" y="1973580"/>
          <a:ext cx="1604645" cy="2009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4851400" imgH="6299200" progId="Visio.Drawing.15">
                  <p:embed/>
                </p:oleObj>
              </mc:Choice>
              <mc:Fallback>
                <p:oleObj name="" r:id="rId3" imgW="4851400" imgH="629920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3530" y="1973580"/>
                        <a:ext cx="1604645" cy="2009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895350" y="1844040"/>
          <a:ext cx="1280160" cy="213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5" imgW="1739900" imgH="2882900" progId="Visio.Drawing.15">
                  <p:embed/>
                </p:oleObj>
              </mc:Choice>
              <mc:Fallback>
                <p:oleObj name="" r:id="rId5" imgW="1739900" imgH="2882900" progId="Visio.Drawing.15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5350" y="1844040"/>
                        <a:ext cx="1280160" cy="213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614045" y="4129405"/>
            <a:ext cx="843661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20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Nuttx</a:t>
            </a:r>
            <a:r>
              <a:rPr lang="zh-CN" altLang="en-US" sz="2000">
                <a:latin typeface="Times New Roman" panose="02020603050405020304" pitchFamily="18" charset="0"/>
              </a:rPr>
              <a:t>：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</a:pPr>
            <a:r>
              <a:rPr lang="zh-CN" altLang="en-US" sz="2000">
                <a:latin typeface="Times New Roman" panose="02020603050405020304" pitchFamily="18" charset="0"/>
              </a:rPr>
              <a:t>官方网站：http://www.nuttx.org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</a:pPr>
            <a:r>
              <a:rPr lang="zh-CN" altLang="en-US" sz="2000">
                <a:latin typeface="Times New Roman" panose="02020603050405020304" pitchFamily="18" charset="0"/>
              </a:rPr>
              <a:t>Wiki：http://www.nuttx.org/doku.php?id=wiki</a:t>
            </a:r>
            <a:endParaRPr lang="zh-CN" altLang="en-US" sz="2000">
              <a:latin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</a:pPr>
            <a:r>
              <a:rPr lang="zh-CN" altLang="en-US" sz="2000">
                <a:latin typeface="Times New Roman" panose="02020603050405020304" pitchFamily="18" charset="0"/>
              </a:rPr>
              <a:t>下载：http://sourceforge.net/projects/nuttx</a:t>
            </a:r>
            <a:endParaRPr lang="zh-CN" altLang="en-US" sz="2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4045" y="243205"/>
            <a:ext cx="6186170" cy="1102360"/>
          </a:xfrm>
        </p:spPr>
        <p:txBody>
          <a:bodyPr/>
          <a:p>
            <a:r>
              <a:rPr lang="zh-CN" altLang="en-US" sz="3200" dirty="0" smtClean="0"/>
              <a:t>一</a:t>
            </a:r>
            <a:r>
              <a:rPr lang="en-US" altLang="zh-CN" sz="3200" dirty="0" smtClean="0"/>
              <a:t>. PX4</a:t>
            </a:r>
            <a:r>
              <a:rPr lang="zh-CN" altLang="en-US" sz="3200" dirty="0" smtClean="0"/>
              <a:t>介绍 </a:t>
            </a:r>
            <a:r>
              <a:rPr lang="en-US" altLang="zh-CN" sz="3200" dirty="0" smtClean="0"/>
              <a:t>-- 8. PX4</a:t>
            </a:r>
            <a:r>
              <a:rPr lang="zh-CN" altLang="en-US" sz="3200" dirty="0" smtClean="0"/>
              <a:t>操作实践</a:t>
            </a:r>
            <a:br>
              <a:rPr lang="zh-CN" altLang="en-US" dirty="0" smtClean="0"/>
            </a:br>
            <a:br>
              <a:rPr lang="zh-CN" altLang="en-US" dirty="0" smtClean="0"/>
            </a:b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807085" y="2381885"/>
            <a:ext cx="204978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000"/>
              <a:t>编译与下载</a:t>
            </a:r>
            <a:endParaRPr lang="zh-CN" altLang="en-US" sz="2000"/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"/>
            </a:pPr>
            <a:endParaRPr lang="zh-CN" altLang="en-US" sz="2000"/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000"/>
              <a:t>地面站的使用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4322445" y="2136775"/>
            <a:ext cx="786384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</a:pPr>
            <a:r>
              <a:rPr lang="en-US" altLang="zh-CN"/>
              <a:t>Linux</a:t>
            </a:r>
            <a:r>
              <a:rPr lang="zh-CN" altLang="en-US"/>
              <a:t>下打开终端  同时按下键盘 ：</a:t>
            </a:r>
            <a:r>
              <a:rPr lang="en-US" altLang="zh-CN"/>
              <a:t>“Ctrl+Alt+T”</a:t>
            </a:r>
            <a:endParaRPr lang="en-US" altLang="zh-CN"/>
          </a:p>
          <a:p>
            <a:pPr>
              <a:lnSpc>
                <a:spcPct val="200000"/>
              </a:lnSpc>
            </a:pPr>
            <a:endParaRPr lang="zh-CN" altLang="en-US"/>
          </a:p>
          <a:p>
            <a:pPr>
              <a:lnSpc>
                <a:spcPct val="200000"/>
              </a:lnSpc>
            </a:pPr>
            <a:r>
              <a:rPr lang="zh-CN" altLang="en-US"/>
              <a:t>ls　　显示文件或目录    （</a:t>
            </a:r>
            <a:r>
              <a:rPr lang="en-US" altLang="zh-CN"/>
              <a:t>-l </a:t>
            </a:r>
            <a:r>
              <a:rPr lang="zh-CN" altLang="en-US"/>
              <a:t>列表形式详细显示）</a:t>
            </a:r>
            <a:endParaRPr lang="zh-CN" altLang="en-US"/>
          </a:p>
          <a:p>
            <a:pPr>
              <a:lnSpc>
                <a:spcPct val="200000"/>
              </a:lnSpc>
            </a:pPr>
            <a:r>
              <a:rPr lang="zh-CN" altLang="en-US"/>
              <a:t>cd        切换与进入目录  （</a:t>
            </a:r>
            <a:r>
              <a:rPr lang="en-US" altLang="zh-CN"/>
              <a:t>pwd</a:t>
            </a:r>
            <a:r>
              <a:rPr lang="zh-CN" altLang="en-US"/>
              <a:t>查看当前目录，返回上一次目录 </a:t>
            </a:r>
            <a:r>
              <a:rPr lang="en-US" altLang="zh-CN"/>
              <a:t>cd ..</a:t>
            </a:r>
            <a:r>
              <a:rPr lang="zh-CN" altLang="en-US"/>
              <a:t>）</a:t>
            </a:r>
            <a:br>
              <a:rPr lang="zh-CN" altLang="en-US"/>
            </a:br>
            <a:endParaRPr lang="zh-CN" altLang="en-US"/>
          </a:p>
          <a:p>
            <a:pPr>
              <a:lnSpc>
                <a:spcPct val="200000"/>
              </a:lnSpc>
            </a:pPr>
            <a:r>
              <a:rPr lang="zh-CN" altLang="en-US"/>
              <a:t>编译：</a:t>
            </a:r>
            <a:r>
              <a:rPr lang="en-US" altLang="zh-CN"/>
              <a:t>make px4fmu-v2_default</a:t>
            </a:r>
            <a:endParaRPr lang="en-US" altLang="zh-CN"/>
          </a:p>
          <a:p>
            <a:pPr>
              <a:lnSpc>
                <a:spcPct val="200000"/>
              </a:lnSpc>
            </a:pPr>
            <a:r>
              <a:rPr lang="zh-CN" altLang="en-US"/>
              <a:t>编译与下载：</a:t>
            </a:r>
            <a:r>
              <a:rPr lang="en-US" altLang="zh-CN"/>
              <a:t>make px4fmu-v2_default upload</a:t>
            </a:r>
            <a:endParaRPr lang="en-US" altLang="zh-CN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PX4</a:t>
            </a:r>
            <a:r>
              <a:rPr lang="zh-CN" altLang="en-US" dirty="0" smtClean="0"/>
              <a:t>入门基础</a:t>
            </a:r>
            <a:br>
              <a:rPr lang="zh-CN" altLang="en-US" dirty="0" smtClean="0"/>
            </a:br>
            <a:br>
              <a:rPr lang="zh-CN" altLang="en-US" dirty="0" smtClean="0"/>
            </a:b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28800" y="1403985"/>
            <a:ext cx="5970270" cy="5102225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zh-CN" altLang="en-US" sz="2400" dirty="0" smtClean="0"/>
              <a:t>一</a:t>
            </a:r>
            <a:r>
              <a:rPr lang="en-US" altLang="zh-CN" sz="2400" dirty="0" smtClean="0"/>
              <a:t>. PX4</a:t>
            </a:r>
            <a:r>
              <a:rPr lang="zh-CN" altLang="en-US" sz="2400" dirty="0" smtClean="0"/>
              <a:t>历史变迁介绍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dirty="0" smtClean="0"/>
              <a:t>二</a:t>
            </a:r>
            <a:r>
              <a:rPr lang="en-US" altLang="zh-CN" sz="2400" dirty="0" smtClean="0"/>
              <a:t>. </a:t>
            </a:r>
            <a:r>
              <a:rPr lang="zh-CN" altLang="en-US" sz="2400" dirty="0" smtClean="0"/>
              <a:t>文件结构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dirty="0" smtClean="0"/>
              <a:t>三</a:t>
            </a:r>
            <a:r>
              <a:rPr lang="en-US" altLang="zh-CN" sz="2400" dirty="0" smtClean="0"/>
              <a:t>. </a:t>
            </a:r>
            <a:r>
              <a:rPr lang="zh-CN" altLang="en-US" sz="2400" dirty="0" smtClean="0"/>
              <a:t>编译过程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dirty="0" smtClean="0"/>
              <a:t>四</a:t>
            </a:r>
            <a:r>
              <a:rPr lang="en-US" altLang="zh-CN" sz="2400" dirty="0" smtClean="0"/>
              <a:t>. </a:t>
            </a:r>
            <a:r>
              <a:rPr lang="zh-CN" altLang="en-US" sz="2400" dirty="0" smtClean="0"/>
              <a:t>启动过程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dirty="0" smtClean="0"/>
              <a:t>五</a:t>
            </a:r>
            <a:r>
              <a:rPr lang="en-US" altLang="zh-CN" sz="2400" dirty="0" smtClean="0"/>
              <a:t>. </a:t>
            </a:r>
            <a:r>
              <a:rPr lang="zh-CN" altLang="en-US" sz="2400" dirty="0" smtClean="0"/>
              <a:t>重点参数介绍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dirty="0" smtClean="0"/>
              <a:t>六</a:t>
            </a:r>
            <a:r>
              <a:rPr lang="en-US" altLang="zh-CN" sz="2400" dirty="0" smtClean="0"/>
              <a:t>. uORB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七</a:t>
            </a:r>
            <a:r>
              <a:rPr lang="en-US" altLang="zh-CN" sz="2400" dirty="0" smtClean="0"/>
              <a:t>. PID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八</a:t>
            </a:r>
            <a:r>
              <a:rPr lang="en-US" altLang="zh-CN" sz="2400" dirty="0" smtClean="0"/>
              <a:t>. </a:t>
            </a:r>
            <a:r>
              <a:rPr lang="zh-CN" altLang="en-US" sz="2400" dirty="0" smtClean="0"/>
              <a:t>姿态的表示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dirty="0" smtClean="0"/>
              <a:t>九</a:t>
            </a:r>
            <a:r>
              <a:rPr lang="en-US" altLang="zh-CN" sz="2400" dirty="0" smtClean="0"/>
              <a:t>. </a:t>
            </a:r>
            <a:r>
              <a:rPr lang="zh-CN" altLang="en-US" sz="2400" dirty="0" smtClean="0"/>
              <a:t>坐标系</a:t>
            </a:r>
            <a:endParaRPr lang="zh-CN" altLang="en-US" sz="2400" dirty="0" smtClean="0"/>
          </a:p>
          <a:p>
            <a:pPr marL="0" indent="0">
              <a:buNone/>
            </a:pPr>
            <a:endParaRPr lang="en-US" altLang="zh-CN" sz="2400" dirty="0" smtClean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4045" y="243205"/>
            <a:ext cx="6186170" cy="1102360"/>
          </a:xfrm>
        </p:spPr>
        <p:txBody>
          <a:bodyPr/>
          <a:p>
            <a:r>
              <a:rPr lang="zh-CN" altLang="en-US" sz="3200" dirty="0" smtClean="0"/>
              <a:t>二</a:t>
            </a:r>
            <a:r>
              <a:rPr lang="en-US" altLang="zh-CN" sz="3200" dirty="0" smtClean="0"/>
              <a:t>. PX4</a:t>
            </a:r>
            <a:r>
              <a:rPr lang="zh-CN" altLang="en-US" sz="3200" dirty="0" smtClean="0"/>
              <a:t>文件结构 </a:t>
            </a:r>
            <a:br>
              <a:rPr lang="zh-CN" altLang="en-US" dirty="0" smtClean="0"/>
            </a:br>
            <a:endParaRPr lang="zh-CN" altLang="en-US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3627120" y="1629410"/>
            <a:ext cx="80835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build_px4fmu-v2_default是在编译后产生中间静态文件和最终生成的下载文件； 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27120" y="5827395"/>
            <a:ext cx="6253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Tools文件夹下有一些工具，比如说下载工具。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27120" y="3668395"/>
            <a:ext cx="6677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mavlinek是mavlink工具包 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627120" y="4669790"/>
            <a:ext cx="77908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Nuttx是包含的Nuttx操作系统源代码，还有nuttx-config这个nuttx的配置文件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045" y="1083310"/>
            <a:ext cx="2850515" cy="511238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4045" y="243205"/>
            <a:ext cx="6186170" cy="1102360"/>
          </a:xfrm>
        </p:spPr>
        <p:txBody>
          <a:bodyPr/>
          <a:p>
            <a:r>
              <a:rPr lang="zh-CN" altLang="en-US" sz="3200" dirty="0" smtClean="0"/>
              <a:t>三</a:t>
            </a:r>
            <a:r>
              <a:rPr lang="en-US" altLang="zh-CN" sz="3200" dirty="0" smtClean="0"/>
              <a:t>. </a:t>
            </a:r>
            <a:r>
              <a:rPr lang="zh-CN" altLang="en-US" sz="3200" dirty="0" smtClean="0"/>
              <a:t>编译过程</a:t>
            </a:r>
            <a:endParaRPr lang="zh-CN" altLang="en-US" sz="32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614045" y="837565"/>
            <a:ext cx="11353800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windows</a:t>
            </a:r>
            <a:r>
              <a:rPr lang="zh-CN" altLang="en-US">
                <a:sym typeface="+mn-ea"/>
              </a:rPr>
              <a:t>下编译慢主要是软件兼容的问题，</a:t>
            </a:r>
            <a:r>
              <a:rPr lang="en-US" altLang="zh-CN">
                <a:sym typeface="+mn-ea"/>
              </a:rPr>
              <a:t>pixhawk</a:t>
            </a:r>
            <a:r>
              <a:rPr lang="zh-CN" altLang="en-US">
                <a:sym typeface="+mn-ea"/>
              </a:rPr>
              <a:t>内嵌</a:t>
            </a:r>
            <a:r>
              <a:rPr lang="en-US" altLang="zh-CN">
                <a:sym typeface="+mn-ea"/>
              </a:rPr>
              <a:t>nuttx</a:t>
            </a:r>
            <a:r>
              <a:rPr lang="zh-CN" altLang="en-US">
                <a:sym typeface="+mn-ea"/>
              </a:rPr>
              <a:t>类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操作系统，在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可以之间转换成结果，而在</a:t>
            </a:r>
            <a:r>
              <a:rPr lang="en-US" altLang="zh-CN">
                <a:sym typeface="+mn-ea"/>
              </a:rPr>
              <a:t>windows</a:t>
            </a:r>
            <a:r>
              <a:rPr lang="zh-CN" altLang="en-US">
                <a:sym typeface="+mn-ea"/>
              </a:rPr>
              <a:t>下先要进行平台转化，而后再交叉编译。而且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下由于</a:t>
            </a:r>
            <a:r>
              <a:rPr lang="en-US" altLang="zh-CN">
                <a:sym typeface="+mn-ea"/>
              </a:rPr>
              <a:t>makefile</a:t>
            </a:r>
            <a:r>
              <a:rPr lang="zh-CN" altLang="en-US">
                <a:sym typeface="+mn-ea"/>
              </a:rPr>
              <a:t>根据时间戳只会再次编译修改的文件，也是编译速度比较快的一个原因。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、编译脚本</a:t>
            </a:r>
            <a:endParaRPr lang="zh-CN" altLang="en-US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/makefile  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/cmake/nuttx_px4fmu-v2_default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第一次编译需要联网：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git</a:t>
            </a:r>
            <a:r>
              <a:rPr lang="zh-CN" altLang="en-US">
                <a:sym typeface="+mn-ea"/>
              </a:rPr>
              <a:t>上下载只是</a:t>
            </a:r>
            <a:r>
              <a:rPr lang="en-US" altLang="zh-CN">
                <a:sym typeface="+mn-ea"/>
              </a:rPr>
              <a:t>firmware</a:t>
            </a:r>
            <a:r>
              <a:rPr lang="zh-CN" altLang="en-US">
                <a:sym typeface="+mn-ea"/>
              </a:rPr>
              <a:t>一部分，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第一次编译时会检查部分模块是否在，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Tools/check_submodules.sh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9580" y="3450590"/>
            <a:ext cx="4599940" cy="32950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" y="3683635"/>
            <a:ext cx="4523740" cy="44767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4045" y="243205"/>
            <a:ext cx="6186170" cy="1102360"/>
          </a:xfrm>
        </p:spPr>
        <p:txBody>
          <a:bodyPr/>
          <a:p>
            <a:r>
              <a:rPr lang="zh-CN" altLang="en-US" sz="3200" dirty="0" smtClean="0"/>
              <a:t>四</a:t>
            </a:r>
            <a:r>
              <a:rPr lang="en-US" altLang="zh-CN" sz="3200" dirty="0" smtClean="0"/>
              <a:t>. </a:t>
            </a:r>
            <a:r>
              <a:rPr lang="zh-CN" altLang="en-US" sz="3200" dirty="0" smtClean="0"/>
              <a:t>启动过程</a:t>
            </a:r>
            <a:endParaRPr lang="zh-CN" altLang="en-US" sz="3200" dirty="0" smtClean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" y="1098550"/>
            <a:ext cx="11447780" cy="51562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4045" y="243205"/>
            <a:ext cx="6186170" cy="1102360"/>
          </a:xfrm>
        </p:spPr>
        <p:txBody>
          <a:bodyPr/>
          <a:p>
            <a:r>
              <a:rPr lang="zh-CN" altLang="en-US" sz="3200" dirty="0" smtClean="0"/>
              <a:t>四</a:t>
            </a:r>
            <a:r>
              <a:rPr lang="en-US" altLang="zh-CN" sz="3200" dirty="0" smtClean="0"/>
              <a:t>. </a:t>
            </a:r>
            <a:r>
              <a:rPr lang="zh-CN" altLang="en-US" sz="3200" dirty="0" smtClean="0"/>
              <a:t>启动过程</a:t>
            </a:r>
            <a:endParaRPr lang="zh-CN" altLang="en-US" sz="32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95" y="925195"/>
            <a:ext cx="9676130" cy="482854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4045" y="243205"/>
            <a:ext cx="6186170" cy="1102360"/>
          </a:xfrm>
        </p:spPr>
        <p:txBody>
          <a:bodyPr/>
          <a:p>
            <a:r>
              <a:rPr lang="zh-CN" altLang="en-US" sz="3200" dirty="0" smtClean="0"/>
              <a:t>四</a:t>
            </a:r>
            <a:r>
              <a:rPr lang="en-US" altLang="zh-CN" sz="3200" dirty="0" smtClean="0"/>
              <a:t>. </a:t>
            </a:r>
            <a:r>
              <a:rPr lang="zh-CN" altLang="en-US" sz="3200" dirty="0" smtClean="0"/>
              <a:t>启动过程</a:t>
            </a:r>
            <a:endParaRPr lang="zh-CN" altLang="en-US" sz="32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1166495"/>
            <a:ext cx="9266555" cy="429514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4045" y="243205"/>
            <a:ext cx="6186170" cy="1102360"/>
          </a:xfrm>
        </p:spPr>
        <p:txBody>
          <a:bodyPr/>
          <a:p>
            <a:r>
              <a:rPr lang="zh-CN" altLang="en-US" sz="3200" dirty="0" smtClean="0"/>
              <a:t>五</a:t>
            </a:r>
            <a:r>
              <a:rPr lang="en-US" altLang="zh-CN" sz="3200" dirty="0" smtClean="0"/>
              <a:t>. </a:t>
            </a:r>
            <a:r>
              <a:rPr lang="zh-CN" altLang="en-US" sz="3200" dirty="0" smtClean="0"/>
              <a:t>重点参数</a:t>
            </a:r>
            <a:endParaRPr lang="zh-CN" altLang="en-US" sz="32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614045" y="837565"/>
            <a:ext cx="113538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PID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system_param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87400" y="963930"/>
            <a:ext cx="10422255" cy="3130550"/>
          </a:xfrm>
        </p:spPr>
        <p:txBody>
          <a:bodyPr/>
          <a:lstStyle/>
          <a:p>
            <a:pPr marL="0" indent="0">
              <a:lnSpc>
                <a:spcPct val="200000"/>
              </a:lnSpc>
              <a:buFont typeface="Wingdings" panose="05000000000000000000" charset="0"/>
            </a:pPr>
            <a:r>
              <a:rPr sz="2000" dirty="0"/>
              <a:t>Px4是什么 -&gt; 文件结构 -&gt; 编译过程 -&gt; 启动过程 -&gt; 重点参数</a:t>
            </a:r>
            <a:br>
              <a:rPr sz="2000" dirty="0"/>
            </a:br>
            <a:r>
              <a:rPr sz="2000" dirty="0"/>
              <a:t>系统框架 -&gt; Uorb -&gt; </a:t>
            </a:r>
            <a:r>
              <a:rPr lang="zh-CN" sz="2000" dirty="0"/>
              <a:t>姿态控制</a:t>
            </a:r>
            <a:r>
              <a:rPr sz="2000" dirty="0"/>
              <a:t> -&gt; 添加功能模块 </a:t>
            </a:r>
            <a:br>
              <a:rPr sz="2000" dirty="0"/>
            </a:br>
            <a:r>
              <a:rPr lang="zh-CN" sz="2000" dirty="0"/>
              <a:t>位置控制</a:t>
            </a:r>
            <a:r>
              <a:rPr sz="2000" dirty="0">
                <a:sym typeface="+mn-ea"/>
              </a:rPr>
              <a:t> -&gt; </a:t>
            </a:r>
            <a:r>
              <a:rPr sz="2000" dirty="0"/>
              <a:t>MAVLink发送接收 -&gt; commander -&gt; Offboard</a:t>
            </a:r>
            <a:br>
              <a:rPr sz="2000" dirty="0"/>
            </a:br>
            <a:endParaRPr sz="20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4045" y="243205"/>
            <a:ext cx="6186170" cy="1102360"/>
          </a:xfrm>
        </p:spPr>
        <p:txBody>
          <a:bodyPr/>
          <a:p>
            <a:r>
              <a:rPr lang="zh-CN" altLang="en-US" sz="3200" dirty="0" smtClean="0"/>
              <a:t>六</a:t>
            </a:r>
            <a:r>
              <a:rPr lang="en-US" altLang="zh-CN" sz="3200" dirty="0" smtClean="0"/>
              <a:t>. uORB -- 1. </a:t>
            </a:r>
            <a:r>
              <a:rPr lang="zh-CN" altLang="en-US" sz="3200" dirty="0" smtClean="0"/>
              <a:t>通信机制 </a:t>
            </a:r>
            <a:br>
              <a:rPr lang="zh-CN" altLang="en-US" dirty="0" smtClean="0"/>
            </a:b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" y="1345565"/>
            <a:ext cx="5800090" cy="229425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942975" y="3920807"/>
            <a:ext cx="50800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306070"/>
            <a:r>
              <a:rPr lang="zh-CN" altLang="en-US" sz="12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为实现飞控架构的灵活性，避免对底层实现细节的依赖，在</a:t>
            </a:r>
            <a:r>
              <a:rPr lang="en-US" altLang="zh-CN" sz="12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PX4</a:t>
            </a:r>
            <a:r>
              <a:rPr lang="zh-CN" altLang="en-US" sz="12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中，并不鼓励开发者在自定义飞控程序中直接使用</a:t>
            </a:r>
            <a:r>
              <a:rPr lang="en-US" altLang="zh-CN" sz="12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Mavlink</a:t>
            </a:r>
            <a:r>
              <a:rPr lang="zh-CN" altLang="en-US" sz="12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，而是鼓励开发者使用一种名为</a:t>
            </a:r>
            <a:r>
              <a:rPr lang="en-US" altLang="zh-CN" sz="12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uORB((Micro Object Request Broker</a:t>
            </a:r>
            <a:r>
              <a:rPr lang="zh-CN" altLang="en-US" sz="12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，微对象请求代理</a:t>
            </a:r>
            <a:r>
              <a:rPr lang="en-US" altLang="zh-CN" sz="12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sz="12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的消息机制。</a:t>
            </a:r>
            <a:endParaRPr lang="zh-CN" altLang="en-US" sz="12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5112385"/>
            <a:ext cx="6353175" cy="14909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4045" y="243205"/>
            <a:ext cx="6186170" cy="1102360"/>
          </a:xfrm>
        </p:spPr>
        <p:txBody>
          <a:bodyPr/>
          <a:p>
            <a:r>
              <a:rPr lang="zh-CN" altLang="en-US" sz="3200" dirty="0" smtClean="0"/>
              <a:t>六</a:t>
            </a:r>
            <a:r>
              <a:rPr lang="en-US" altLang="zh-CN" sz="3200" dirty="0" smtClean="0"/>
              <a:t>. uORB -- 2. </a:t>
            </a:r>
            <a:r>
              <a:rPr lang="zh-CN" altLang="en-US" sz="3200" dirty="0" smtClean="0"/>
              <a:t>系统地位 </a:t>
            </a:r>
            <a:br>
              <a:rPr lang="zh-CN" altLang="en-US" dirty="0" smtClean="0"/>
            </a:br>
            <a:endParaRPr lang="zh-CN" altLang="en-US" dirty="0" smtClean="0"/>
          </a:p>
        </p:txBody>
      </p:sp>
      <p:pic>
        <p:nvPicPr>
          <p:cNvPr id="3" name="图片 -21474826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355" y="1345565"/>
            <a:ext cx="6600190" cy="48787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4045" y="243205"/>
            <a:ext cx="6186170" cy="1102360"/>
          </a:xfrm>
        </p:spPr>
        <p:txBody>
          <a:bodyPr/>
          <a:p>
            <a:r>
              <a:rPr lang="zh-CN" altLang="en-US" sz="3200" dirty="0" smtClean="0"/>
              <a:t>六</a:t>
            </a:r>
            <a:r>
              <a:rPr lang="en-US" altLang="zh-CN" sz="3200" dirty="0" smtClean="0"/>
              <a:t>. uORB</a:t>
            </a:r>
            <a:r>
              <a:rPr lang="zh-CN" altLang="en-US" sz="3200" dirty="0" smtClean="0"/>
              <a:t> </a:t>
            </a:r>
            <a:br>
              <a:rPr lang="zh-CN" altLang="en-US" dirty="0" smtClean="0"/>
            </a:br>
            <a:endParaRPr lang="zh-CN" altLang="en-US" dirty="0" smtClean="0"/>
          </a:p>
        </p:txBody>
      </p:sp>
      <p:pic>
        <p:nvPicPr>
          <p:cNvPr id="4" name="图片 3" descr="201606111017062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6625" y="1254760"/>
            <a:ext cx="10058400" cy="522414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4045" y="243205"/>
            <a:ext cx="6186170" cy="1102360"/>
          </a:xfrm>
        </p:spPr>
        <p:txBody>
          <a:bodyPr/>
          <a:p>
            <a:r>
              <a:rPr lang="zh-CN" altLang="en-US" sz="3200" dirty="0" smtClean="0"/>
              <a:t>六</a:t>
            </a:r>
            <a:r>
              <a:rPr lang="en-US" altLang="zh-CN" sz="3200" dirty="0" smtClean="0"/>
              <a:t>. uORB -- 3. </a:t>
            </a:r>
            <a:r>
              <a:rPr lang="zh-CN" altLang="en-US" sz="3200" dirty="0" smtClean="0"/>
              <a:t>通信模型 </a:t>
            </a:r>
            <a:br>
              <a:rPr lang="zh-CN" altLang="en-US" dirty="0" smtClean="0"/>
            </a:br>
            <a:endParaRPr lang="zh-CN" altLang="en-US" dirty="0" smtClean="0"/>
          </a:p>
        </p:txBody>
      </p:sp>
      <p:pic>
        <p:nvPicPr>
          <p:cNvPr id="3" name="图片 8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6455" y="4058920"/>
            <a:ext cx="6701155" cy="2613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1228090"/>
            <a:ext cx="5942965" cy="18669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6880" y="114300"/>
            <a:ext cx="6186170" cy="1102360"/>
          </a:xfrm>
        </p:spPr>
        <p:txBody>
          <a:bodyPr/>
          <a:p>
            <a:r>
              <a:rPr lang="zh-CN" altLang="en-US" sz="3200" dirty="0" smtClean="0"/>
              <a:t>六</a:t>
            </a:r>
            <a:r>
              <a:rPr lang="en-US" altLang="zh-CN" sz="3200" dirty="0" smtClean="0"/>
              <a:t>. uORB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-- 4. </a:t>
            </a:r>
            <a:r>
              <a:rPr lang="zh-CN" altLang="en-US" sz="3200" dirty="0" smtClean="0"/>
              <a:t>函数调用</a:t>
            </a:r>
            <a:br>
              <a:rPr lang="zh-CN" altLang="en-US" dirty="0" smtClean="0"/>
            </a:br>
            <a:endParaRPr lang="zh-CN" altLang="en-US" dirty="0" smtClean="0"/>
          </a:p>
        </p:txBody>
      </p:sp>
      <p:sp>
        <p:nvSpPr>
          <p:cNvPr id="4" name="左大括号 3"/>
          <p:cNvSpPr/>
          <p:nvPr/>
        </p:nvSpPr>
        <p:spPr>
          <a:xfrm>
            <a:off x="2312035" y="1704975"/>
            <a:ext cx="1240790" cy="331343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52825" y="1476375"/>
            <a:ext cx="152971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发布消息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52825" y="4759325"/>
            <a:ext cx="216725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订阅使用消息</a:t>
            </a:r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4697730" y="882650"/>
            <a:ext cx="807085" cy="155384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600700" y="728980"/>
            <a:ext cx="3132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orb_advertise    公告，注册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600700" y="2145030"/>
            <a:ext cx="3132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orb_</a:t>
            </a:r>
            <a:r>
              <a:rPr lang="en-US" altLang="zh-CN"/>
              <a:t>publish</a:t>
            </a:r>
            <a:r>
              <a:rPr lang="zh-CN" altLang="en-US"/>
              <a:t>    发布消息</a:t>
            </a:r>
            <a:endParaRPr lang="zh-CN" altLang="en-US"/>
          </a:p>
        </p:txBody>
      </p:sp>
      <p:sp>
        <p:nvSpPr>
          <p:cNvPr id="16" name="左大括号 15"/>
          <p:cNvSpPr/>
          <p:nvPr/>
        </p:nvSpPr>
        <p:spPr>
          <a:xfrm>
            <a:off x="5082540" y="4081780"/>
            <a:ext cx="807085" cy="251714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985510" y="3928110"/>
            <a:ext cx="3132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orb_subscribe    订阅，关注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985510" y="5156200"/>
            <a:ext cx="3132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 poll </a:t>
            </a:r>
            <a:r>
              <a:rPr lang="en-US"/>
              <a:t>/ check</a:t>
            </a:r>
            <a:r>
              <a:rPr lang="zh-CN" altLang="en-US"/>
              <a:t>  检查更新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985510" y="6332220"/>
            <a:ext cx="3132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orb_</a:t>
            </a:r>
            <a:r>
              <a:rPr lang="en-US" altLang="zh-CN"/>
              <a:t>copy</a:t>
            </a:r>
            <a:r>
              <a:rPr lang="zh-CN" altLang="en-US"/>
              <a:t>    拷贝数据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0105390" y="5299075"/>
            <a:ext cx="2252980" cy="1465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ID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handle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data</a:t>
            </a:r>
            <a:endParaRPr lang="en-US" altLang="zh-CN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6880" y="114300"/>
            <a:ext cx="6186170" cy="1102360"/>
          </a:xfrm>
        </p:spPr>
        <p:txBody>
          <a:bodyPr/>
          <a:p>
            <a:r>
              <a:rPr lang="zh-CN" altLang="en-US" sz="3200" dirty="0" smtClean="0"/>
              <a:t>六</a:t>
            </a:r>
            <a:r>
              <a:rPr lang="en-US" altLang="zh-CN" sz="3200" dirty="0" smtClean="0"/>
              <a:t>. uORB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-- 4. </a:t>
            </a:r>
            <a:r>
              <a:rPr lang="zh-CN" altLang="en-US" sz="3200" dirty="0" smtClean="0"/>
              <a:t>函数调用</a:t>
            </a:r>
            <a:br>
              <a:rPr lang="zh-CN" altLang="en-US" dirty="0" smtClean="0"/>
            </a:br>
            <a:endParaRPr lang="zh-CN" altLang="en-US" dirty="0" smtClean="0"/>
          </a:p>
        </p:txBody>
      </p:sp>
      <p:sp>
        <p:nvSpPr>
          <p:cNvPr id="4" name="左大括号 3"/>
          <p:cNvSpPr/>
          <p:nvPr/>
        </p:nvSpPr>
        <p:spPr>
          <a:xfrm>
            <a:off x="437515" y="1844040"/>
            <a:ext cx="1240790" cy="249618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78305" y="1615440"/>
            <a:ext cx="152971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发布消息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678305" y="4160520"/>
            <a:ext cx="216725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订阅使用消息</a:t>
            </a:r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2823210" y="1021715"/>
            <a:ext cx="807085" cy="155384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726180" y="868045"/>
            <a:ext cx="3132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orb_advertise    公告，注册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726180" y="1981200"/>
            <a:ext cx="3132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orb_</a:t>
            </a:r>
            <a:r>
              <a:rPr lang="en-US" altLang="zh-CN"/>
              <a:t>publish</a:t>
            </a:r>
            <a:r>
              <a:rPr lang="zh-CN" altLang="en-US"/>
              <a:t>    发布消息</a:t>
            </a:r>
            <a:endParaRPr lang="zh-CN" altLang="en-US"/>
          </a:p>
        </p:txBody>
      </p:sp>
      <p:sp>
        <p:nvSpPr>
          <p:cNvPr id="16" name="左大括号 15"/>
          <p:cNvSpPr/>
          <p:nvPr/>
        </p:nvSpPr>
        <p:spPr>
          <a:xfrm>
            <a:off x="3208020" y="3482975"/>
            <a:ext cx="807085" cy="286575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110990" y="3329305"/>
            <a:ext cx="3132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orb_subscribe    订阅，关注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110990" y="4419600"/>
            <a:ext cx="3132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 poll </a:t>
            </a:r>
            <a:r>
              <a:rPr lang="en-US"/>
              <a:t>/ check</a:t>
            </a:r>
            <a:r>
              <a:rPr lang="zh-CN" altLang="en-US"/>
              <a:t>  检查更新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110990" y="5733415"/>
            <a:ext cx="3132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orb_</a:t>
            </a:r>
            <a:r>
              <a:rPr lang="en-US" altLang="zh-CN"/>
              <a:t>copy</a:t>
            </a:r>
            <a:r>
              <a:rPr lang="zh-CN" altLang="en-US"/>
              <a:t>    拷贝数据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8780" y="3697605"/>
            <a:ext cx="5847715" cy="4095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780" y="4787900"/>
            <a:ext cx="6457315" cy="419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780" y="5207000"/>
            <a:ext cx="4695190" cy="4095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780" y="6163945"/>
            <a:ext cx="7952105" cy="3714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780" y="1405890"/>
            <a:ext cx="6857365" cy="4381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780" y="2432685"/>
            <a:ext cx="7590790" cy="46672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4045" y="243205"/>
            <a:ext cx="6186170" cy="1102360"/>
          </a:xfrm>
        </p:spPr>
        <p:txBody>
          <a:bodyPr/>
          <a:p>
            <a:r>
              <a:rPr lang="zh-CN" altLang="en-US" sz="3200" dirty="0" smtClean="0"/>
              <a:t>六</a:t>
            </a:r>
            <a:r>
              <a:rPr lang="en-US" altLang="zh-CN" sz="3200" dirty="0" smtClean="0"/>
              <a:t>. uORB -- 5.</a:t>
            </a:r>
            <a:r>
              <a:rPr lang="zh-CN" altLang="en-US" sz="3200" dirty="0" smtClean="0"/>
              <a:t>实践操作</a:t>
            </a:r>
            <a:br>
              <a:rPr lang="zh-CN" altLang="en-US" dirty="0" smtClean="0"/>
            </a:br>
            <a:endParaRPr lang="zh-CN" altLang="en-US" dirty="0" smtClean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6445" y="354965"/>
            <a:ext cx="9371965" cy="3329305"/>
          </a:xfrm>
        </p:spPr>
        <p:txBody>
          <a:bodyPr/>
          <a:lstStyle/>
          <a:p>
            <a:r>
              <a:rPr lang="en-US" altLang="zh-CN" dirty="0" smtClean="0"/>
              <a:t>PX4</a:t>
            </a:r>
            <a:r>
              <a:rPr lang="zh-CN" altLang="en-US" dirty="0" smtClean="0"/>
              <a:t>二次开发源码解读</a:t>
            </a:r>
            <a:endParaRPr lang="zh-CN" altLang="en-US" dirty="0" smtClean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PX4</a:t>
            </a:r>
            <a:r>
              <a:rPr lang="zh-CN" altLang="en-US" dirty="0" smtClean="0"/>
              <a:t>入门基础</a:t>
            </a:r>
            <a:br>
              <a:rPr lang="zh-CN" altLang="en-US" dirty="0" smtClean="0"/>
            </a:br>
            <a:br>
              <a:rPr lang="zh-CN" altLang="en-US" dirty="0" smtClean="0"/>
            </a:b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28800" y="1403985"/>
            <a:ext cx="5970270" cy="5102225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zh-CN" altLang="en-US" sz="2400" dirty="0" smtClean="0"/>
              <a:t>一</a:t>
            </a:r>
            <a:r>
              <a:rPr lang="en-US" altLang="zh-CN" sz="2400" dirty="0" smtClean="0"/>
              <a:t>. PX4</a:t>
            </a:r>
            <a:r>
              <a:rPr lang="zh-CN" altLang="en-US" sz="2400" dirty="0" smtClean="0"/>
              <a:t>简述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dirty="0" smtClean="0"/>
              <a:t>二</a:t>
            </a:r>
            <a:r>
              <a:rPr lang="en-US" altLang="zh-CN" sz="2400" dirty="0" smtClean="0"/>
              <a:t>. </a:t>
            </a:r>
            <a:r>
              <a:rPr lang="zh-CN" altLang="en-US" sz="2400" dirty="0" smtClean="0"/>
              <a:t>文件结构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dirty="0" smtClean="0"/>
              <a:t>三</a:t>
            </a:r>
            <a:r>
              <a:rPr lang="en-US" altLang="zh-CN" sz="2400" dirty="0" smtClean="0"/>
              <a:t>. </a:t>
            </a:r>
            <a:r>
              <a:rPr lang="zh-CN" altLang="en-US" sz="2400" dirty="0" smtClean="0"/>
              <a:t>编译过程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dirty="0" smtClean="0"/>
              <a:t>四</a:t>
            </a:r>
            <a:r>
              <a:rPr lang="en-US" altLang="zh-CN" sz="2400" dirty="0" smtClean="0"/>
              <a:t>. </a:t>
            </a:r>
            <a:r>
              <a:rPr lang="zh-CN" altLang="en-US" sz="2400" dirty="0" smtClean="0"/>
              <a:t>启动过程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dirty="0" smtClean="0"/>
              <a:t>五</a:t>
            </a:r>
            <a:r>
              <a:rPr lang="en-US" altLang="zh-CN" sz="2400" dirty="0" smtClean="0"/>
              <a:t>. </a:t>
            </a:r>
            <a:r>
              <a:rPr lang="zh-CN" altLang="en-US" sz="2400" dirty="0" smtClean="0"/>
              <a:t>重点参数介绍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dirty="0" smtClean="0"/>
              <a:t>六</a:t>
            </a:r>
            <a:r>
              <a:rPr lang="en-US" altLang="zh-CN" sz="2400" dirty="0" smtClean="0"/>
              <a:t>. uORB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七</a:t>
            </a:r>
            <a:r>
              <a:rPr lang="en-US" altLang="zh-CN" sz="2400" dirty="0" smtClean="0"/>
              <a:t>. PID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八</a:t>
            </a:r>
            <a:r>
              <a:rPr lang="en-US" altLang="zh-CN" sz="2400" dirty="0" smtClean="0"/>
              <a:t>. </a:t>
            </a:r>
            <a:r>
              <a:rPr lang="zh-CN" altLang="en-US" sz="2400" dirty="0" smtClean="0"/>
              <a:t>姿态的表示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dirty="0" smtClean="0"/>
              <a:t>九</a:t>
            </a:r>
            <a:r>
              <a:rPr lang="en-US" altLang="zh-CN" sz="2400" dirty="0" smtClean="0"/>
              <a:t>. </a:t>
            </a:r>
            <a:r>
              <a:rPr lang="zh-CN" altLang="en-US" sz="2400" dirty="0" smtClean="0"/>
              <a:t>坐标系</a:t>
            </a:r>
            <a:endParaRPr lang="zh-CN" altLang="en-US" sz="2400" dirty="0" smtClean="0"/>
          </a:p>
          <a:p>
            <a:pPr marL="0" indent="0">
              <a:buNone/>
            </a:pPr>
            <a:endParaRPr lang="en-US" altLang="zh-CN" sz="2400" dirty="0" smtClean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4045" y="243205"/>
            <a:ext cx="9425305" cy="1102360"/>
          </a:xfrm>
        </p:spPr>
        <p:txBody>
          <a:bodyPr/>
          <a:p>
            <a:r>
              <a:rPr lang="zh-CN" altLang="en-US" sz="3200" dirty="0" smtClean="0"/>
              <a:t>一</a:t>
            </a:r>
            <a:r>
              <a:rPr lang="en-US" altLang="zh-CN" sz="3200" dirty="0" smtClean="0"/>
              <a:t>. PX4</a:t>
            </a:r>
            <a:r>
              <a:rPr lang="zh-CN" altLang="en-US" sz="3200" dirty="0" smtClean="0"/>
              <a:t>介绍 </a:t>
            </a:r>
            <a:r>
              <a:rPr lang="en-US" altLang="zh-CN" sz="3200" dirty="0" smtClean="0"/>
              <a:t>--  1. </a:t>
            </a:r>
            <a:r>
              <a:rPr lang="zh-CN" altLang="en-US" sz="3200" dirty="0" smtClean="0"/>
              <a:t>什么是</a:t>
            </a:r>
            <a:r>
              <a:rPr lang="en-US" altLang="zh-CN" sz="3200" dirty="0" smtClean="0"/>
              <a:t>Pixhawk</a:t>
            </a:r>
            <a:r>
              <a:rPr lang="zh-CN" altLang="en-US" sz="3200" dirty="0" smtClean="0"/>
              <a:t>？</a:t>
            </a:r>
            <a:br>
              <a:rPr lang="zh-CN" altLang="en-US" dirty="0" smtClean="0"/>
            </a:br>
            <a:br>
              <a:rPr lang="zh-CN" altLang="en-US" dirty="0" smtClean="0"/>
            </a:br>
            <a:endParaRPr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345" y="1662430"/>
            <a:ext cx="8578215" cy="40773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4045" y="243205"/>
            <a:ext cx="8470900" cy="1102360"/>
          </a:xfrm>
        </p:spPr>
        <p:txBody>
          <a:bodyPr/>
          <a:p>
            <a:r>
              <a:rPr lang="zh-CN" altLang="en-US" sz="3200" dirty="0" smtClean="0"/>
              <a:t>一</a:t>
            </a:r>
            <a:r>
              <a:rPr lang="en-US" altLang="zh-CN" sz="3200" dirty="0" smtClean="0"/>
              <a:t>. PX4</a:t>
            </a:r>
            <a:r>
              <a:rPr lang="zh-CN" altLang="en-US" sz="3200" dirty="0" smtClean="0"/>
              <a:t>介绍 </a:t>
            </a:r>
            <a:r>
              <a:rPr lang="en-US" altLang="zh-CN" sz="3200" dirty="0" smtClean="0"/>
              <a:t>-- 2. </a:t>
            </a:r>
            <a:r>
              <a:rPr lang="zh-CN" altLang="en-US" sz="3200" dirty="0" smtClean="0"/>
              <a:t>为什么选择</a:t>
            </a:r>
            <a:r>
              <a:rPr lang="en-US" altLang="zh-CN" sz="3200" dirty="0" smtClean="0"/>
              <a:t>Pixhawk</a:t>
            </a:r>
            <a:br>
              <a:rPr lang="zh-CN" altLang="en-US" dirty="0" smtClean="0"/>
            </a:br>
            <a:br>
              <a:rPr lang="zh-CN" altLang="en-US" dirty="0" smtClean="0"/>
            </a:br>
            <a:endParaRPr lang="zh-CN" altLang="en-US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775" y="1290955"/>
            <a:ext cx="7152640" cy="503809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/>
          <p:nvPr/>
        </p:nvGraphicFramePr>
        <p:xfrm>
          <a:off x="501650" y="1828165"/>
          <a:ext cx="5807075" cy="2462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13500100" imgH="5372100" progId="Visio.Drawing.15">
                  <p:embed/>
                </p:oleObj>
              </mc:Choice>
              <mc:Fallback>
                <p:oleObj name="" r:id="rId1" imgW="13500100" imgH="5372100" progId="Visio.Drawing.15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1650" y="1828165"/>
                        <a:ext cx="5807075" cy="2462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155" y="3513455"/>
            <a:ext cx="5245100" cy="29927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4045" y="243205"/>
            <a:ext cx="8470900" cy="1102360"/>
          </a:xfrm>
        </p:spPr>
        <p:txBody>
          <a:bodyPr/>
          <a:p>
            <a:r>
              <a:rPr lang="zh-CN" altLang="en-US" sz="3200" dirty="0" smtClean="0"/>
              <a:t>一</a:t>
            </a:r>
            <a:r>
              <a:rPr lang="en-US" altLang="zh-CN" sz="3200" dirty="0" smtClean="0"/>
              <a:t>. PX4</a:t>
            </a:r>
            <a:r>
              <a:rPr lang="zh-CN" altLang="en-US" sz="3200" dirty="0" smtClean="0"/>
              <a:t>介绍 </a:t>
            </a:r>
            <a:r>
              <a:rPr lang="en-US" altLang="zh-CN" sz="3200" dirty="0" smtClean="0"/>
              <a:t>-- 3. Pixhawk</a:t>
            </a:r>
            <a:r>
              <a:rPr lang="zh-CN" altLang="en-US" sz="3200" dirty="0" smtClean="0"/>
              <a:t>变迁</a:t>
            </a:r>
            <a:br>
              <a:rPr lang="zh-CN" altLang="en-US" dirty="0" smtClean="0"/>
            </a:br>
            <a:br>
              <a:rPr lang="zh-CN" altLang="en-US" dirty="0" smtClean="0"/>
            </a:br>
            <a:endParaRPr lang="zh-CN" altLang="en-US" dirty="0" smtClean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4045" y="243205"/>
            <a:ext cx="7870825" cy="1102360"/>
          </a:xfrm>
        </p:spPr>
        <p:txBody>
          <a:bodyPr/>
          <a:p>
            <a:r>
              <a:rPr lang="zh-CN" altLang="en-US" sz="3200" dirty="0" smtClean="0"/>
              <a:t>一</a:t>
            </a:r>
            <a:r>
              <a:rPr lang="en-US" altLang="zh-CN" sz="3200" dirty="0" smtClean="0"/>
              <a:t>. PX4</a:t>
            </a:r>
            <a:r>
              <a:rPr lang="zh-CN" altLang="en-US" sz="3200" dirty="0" smtClean="0"/>
              <a:t>介绍 </a:t>
            </a:r>
            <a:r>
              <a:rPr lang="en-US" altLang="zh-CN" sz="3200" dirty="0" smtClean="0"/>
              <a:t>--  4. Pixhawk</a:t>
            </a:r>
            <a:r>
              <a:rPr lang="zh-CN" altLang="en-US" sz="3200" dirty="0" smtClean="0"/>
              <a:t>可以做什么</a:t>
            </a:r>
            <a:br>
              <a:rPr lang="zh-CN" altLang="en-US" dirty="0" smtClean="0"/>
            </a:br>
            <a:br>
              <a:rPr lang="zh-CN" altLang="en-US" dirty="0" smtClean="0"/>
            </a:br>
            <a:endParaRPr lang="zh-CN" altLang="en-US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2145" y="3885565"/>
            <a:ext cx="6316980" cy="29317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35" y="927100"/>
            <a:ext cx="6353810" cy="295846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4045" y="243205"/>
            <a:ext cx="9286240" cy="1102360"/>
          </a:xfrm>
        </p:spPr>
        <p:txBody>
          <a:bodyPr/>
          <a:p>
            <a:r>
              <a:rPr lang="zh-CN" altLang="en-US" sz="3200" dirty="0" smtClean="0"/>
              <a:t>一</a:t>
            </a:r>
            <a:r>
              <a:rPr lang="en-US" altLang="zh-CN" sz="3200" dirty="0" smtClean="0"/>
              <a:t>. PX4</a:t>
            </a:r>
            <a:r>
              <a:rPr lang="zh-CN" altLang="en-US" sz="3200" dirty="0" smtClean="0"/>
              <a:t>介绍 </a:t>
            </a:r>
            <a:r>
              <a:rPr lang="en-US" altLang="zh-CN" sz="3200" dirty="0" smtClean="0"/>
              <a:t>--  5. Pixhawk</a:t>
            </a:r>
            <a:r>
              <a:rPr lang="zh-CN" altLang="en-US" sz="3200" dirty="0" smtClean="0"/>
              <a:t>硬件接口</a:t>
            </a:r>
            <a:br>
              <a:rPr lang="zh-CN" altLang="en-US" dirty="0" smtClean="0"/>
            </a:br>
            <a:br>
              <a:rPr lang="zh-CN" altLang="en-US" dirty="0" smtClean="0"/>
            </a:br>
            <a:endParaRPr lang="zh-CN" altLang="en-US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1614805"/>
            <a:ext cx="3866515" cy="51904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55" y="1862455"/>
            <a:ext cx="3304540" cy="49428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995" y="1833880"/>
            <a:ext cx="3523615" cy="497141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离子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1894</Words>
  <Application>WPS 演示</Application>
  <PresentationFormat>宽屏</PresentationFormat>
  <Paragraphs>191</Paragraphs>
  <Slides>26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Arial</vt:lpstr>
      <vt:lpstr>宋体</vt:lpstr>
      <vt:lpstr>Wingdings</vt:lpstr>
      <vt:lpstr>Wingdings 3</vt:lpstr>
      <vt:lpstr>Arial</vt:lpstr>
      <vt:lpstr>Times New Roman</vt:lpstr>
      <vt:lpstr>Consolas</vt:lpstr>
      <vt:lpstr>Wingdings</vt:lpstr>
      <vt:lpstr>Century Gothic</vt:lpstr>
      <vt:lpstr>微软雅黑</vt:lpstr>
      <vt:lpstr>Arial Unicode MS</vt:lpstr>
      <vt:lpstr>Calibri</vt:lpstr>
      <vt:lpstr>离子</vt:lpstr>
      <vt:lpstr>Visio.Drawing.15</vt:lpstr>
      <vt:lpstr>Visio.Drawing.15</vt:lpstr>
      <vt:lpstr>Visio.Drawing.15</vt:lpstr>
      <vt:lpstr>Visio.Drawing.15</vt:lpstr>
      <vt:lpstr>个人介绍</vt:lpstr>
      <vt:lpstr>Px4是什么 -&gt; 文件结构 -&gt; 编译过程 -&gt; 启动过程 -&gt; 重点参数 系统框架 -&gt; Uorb -&gt; 姿态控制 -&gt; 添加功能模块  位置控制 -&gt; MAVLink发送接收 -&gt; commander -&gt; Offboard </vt:lpstr>
      <vt:lpstr>PX4入门基础</vt:lpstr>
      <vt:lpstr>PX4入门基础  </vt:lpstr>
      <vt:lpstr>一. PX4介绍 --  1. 什么是Pixhawk？  </vt:lpstr>
      <vt:lpstr>一. PX4介绍 -- 2. 为什么选择Pixhawk  </vt:lpstr>
      <vt:lpstr>一. PX4介绍 -- 3. Pixhawk变迁  </vt:lpstr>
      <vt:lpstr>一. PX4介绍 --  4. Pixhawk可以做什么  </vt:lpstr>
      <vt:lpstr>一. PX4介绍 --  5. Pixhawk硬件接口  </vt:lpstr>
      <vt:lpstr>一. PX4介绍 -- 6. Pixhawk装机图  </vt:lpstr>
      <vt:lpstr>一. PX4介绍 --  7. PX4分层和飞行模式  </vt:lpstr>
      <vt:lpstr>一. PX4介绍 -- 8. PX4操作实践  </vt:lpstr>
      <vt:lpstr>PX4入门基础  </vt:lpstr>
      <vt:lpstr>二. PX4文件结构  </vt:lpstr>
      <vt:lpstr>三. 编译过程</vt:lpstr>
      <vt:lpstr>四. 启动过程</vt:lpstr>
      <vt:lpstr>四. 启动过程</vt:lpstr>
      <vt:lpstr>四. 启动过程</vt:lpstr>
      <vt:lpstr>五. 重点参数</vt:lpstr>
      <vt:lpstr>六. uORB -- 1. 通信机制  </vt:lpstr>
      <vt:lpstr>六. uORB -- 2. 系统地位  </vt:lpstr>
      <vt:lpstr>六. uORB  </vt:lpstr>
      <vt:lpstr>六. uORB -- 3. 通信模型  </vt:lpstr>
      <vt:lpstr>六. uORB -- 4. 函数调用 </vt:lpstr>
      <vt:lpstr>六. uORB -- 4. 函数调用 </vt:lpstr>
      <vt:lpstr>六. uORB -- 5.实践操作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VTOL原理与源码</dc:title>
  <dc:creator>PEAK-Hasee</dc:creator>
  <cp:lastModifiedBy>Pandadigi</cp:lastModifiedBy>
  <cp:revision>514</cp:revision>
  <dcterms:created xsi:type="dcterms:W3CDTF">2017-09-17T12:33:00Z</dcterms:created>
  <dcterms:modified xsi:type="dcterms:W3CDTF">2018-05-12T06:09:03Z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